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3" r:id="rId3"/>
    <p:sldId id="272" r:id="rId4"/>
    <p:sldId id="271" r:id="rId5"/>
    <p:sldId id="274" r:id="rId6"/>
    <p:sldId id="276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0F5494"/>
    <a:srgbClr val="3166CF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EU-EEA'!$C$13</c:f>
              <c:strCache>
                <c:ptCount val="1"/>
                <c:pt idx="0">
                  <c:v>EU/EEA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94-40F2-9BDA-85B27FA36A1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94-40F2-9BDA-85B27FA36A1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94-40F2-9BDA-85B27FA36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EU-EEA'!$B$14:$B$16</c:f>
              <c:strCache>
                <c:ptCount val="3"/>
                <c:pt idx="0">
                  <c:v>1st 90</c:v>
                </c:pt>
                <c:pt idx="1">
                  <c:v>2nd 90</c:v>
                </c:pt>
                <c:pt idx="2">
                  <c:v>3rd 90</c:v>
                </c:pt>
              </c:strCache>
            </c:strRef>
          </c:cat>
          <c:val>
            <c:numRef>
              <c:f>'90-90-90 EU-EEA'!$C$14:$C$16</c:f>
              <c:numCache>
                <c:formatCode>0%</c:formatCode>
                <c:ptCount val="3"/>
                <c:pt idx="0">
                  <c:v>0.86</c:v>
                </c:pt>
                <c:pt idx="1">
                  <c:v>0.9</c:v>
                </c:pt>
                <c:pt idx="2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94-40F2-9BDA-85B27FA36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34656"/>
        <c:axId val="131660032"/>
      </c:barChart>
      <c:catAx>
        <c:axId val="1309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1660032"/>
        <c:crosses val="autoZero"/>
        <c:auto val="1"/>
        <c:lblAlgn val="ctr"/>
        <c:lblOffset val="100"/>
        <c:noMultiLvlLbl val="0"/>
      </c:catAx>
      <c:valAx>
        <c:axId val="131660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093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A767E8-5949-4D77-B839-FD98E918D71C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9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12968" cy="2880320"/>
          </a:xfrm>
        </p:spPr>
        <p:txBody>
          <a:bodyPr/>
          <a:lstStyle/>
          <a:p>
            <a:pPr algn="ctr"/>
            <a:r>
              <a:rPr lang="en-GB" sz="2400" dirty="0"/>
              <a:t>IMPLEMENTING THE SDG AGENDA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</a:t>
            </a:r>
            <a:r>
              <a:rPr lang="en-GB" sz="2400" dirty="0"/>
              <a:t>LEAVE NO ONE </a:t>
            </a:r>
            <a:r>
              <a:rPr lang="en-GB" sz="2400" dirty="0" smtClean="0"/>
              <a:t>BEHIND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INNOVATIONS </a:t>
            </a:r>
            <a:r>
              <a:rPr lang="en-GB" sz="2400" dirty="0"/>
              <a:t>IN EUROPE ON THE FAST TRACK TO ENDING </a:t>
            </a:r>
            <a:r>
              <a:rPr lang="en-GB" sz="2400" dirty="0" smtClean="0"/>
              <a:t>AIDS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188" y="5661248"/>
            <a:ext cx="3744416" cy="864096"/>
          </a:xfrm>
        </p:spPr>
        <p:txBody>
          <a:bodyPr/>
          <a:lstStyle/>
          <a:p>
            <a:pPr algn="ctr"/>
            <a:r>
              <a:rPr lang="en-GB" sz="1600" dirty="0" smtClean="0">
                <a:solidFill>
                  <a:srgbClr val="FFFF00"/>
                </a:solidFill>
              </a:rPr>
              <a:t>Vytenis Andriukaitis</a:t>
            </a:r>
          </a:p>
          <a:p>
            <a:pPr algn="ctr"/>
            <a:r>
              <a:rPr lang="en-GB" sz="1600" dirty="0" smtClean="0">
                <a:solidFill>
                  <a:srgbClr val="FFFF00"/>
                </a:solidFill>
              </a:rPr>
              <a:t>EU Commissioner for Health &amp; Food Safety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1026" name="Picture 2" descr="http://programme.aids2018.org/Images/aids2018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96249"/>
            <a:ext cx="2573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0675" y="3212976"/>
            <a:ext cx="8352928" cy="34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spcBef>
                <a:spcPts val="1200"/>
              </a:spcBef>
              <a:buNone/>
              <a:defRPr/>
            </a:pPr>
            <a:endParaRPr lang="en-US" sz="1200" b="0" kern="0" dirty="0" smtClean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6287" y="2283873"/>
            <a:ext cx="8427316" cy="4249328"/>
            <a:chOff x="160411" y="1306286"/>
            <a:chExt cx="8922507" cy="4849881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1309124"/>
                </p:ext>
              </p:extLst>
            </p:nvPr>
          </p:nvGraphicFramePr>
          <p:xfrm>
            <a:off x="160411" y="1306286"/>
            <a:ext cx="8408823" cy="48498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 flipV="1">
              <a:off x="762086" y="1881052"/>
              <a:ext cx="7556609" cy="1847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ounded Rectangle 21"/>
            <p:cNvSpPr>
              <a:spLocks/>
            </p:cNvSpPr>
            <p:nvPr/>
          </p:nvSpPr>
          <p:spPr>
            <a:xfrm>
              <a:off x="7554472" y="1494372"/>
              <a:ext cx="1528446" cy="260077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Global </a:t>
              </a:r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target 90%</a:t>
              </a:r>
              <a:endPara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39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600" b="0" i="1" dirty="0">
                <a:solidFill>
                  <a:srgbClr val="0F5494"/>
                </a:solidFill>
              </a:rPr>
              <a:t>Source: ECDC</a:t>
            </a:r>
            <a:endParaRPr lang="en-GB" sz="1600" b="0" i="1" dirty="0" err="1">
              <a:solidFill>
                <a:srgbClr val="0F5494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44096" y="1340768"/>
            <a:ext cx="8439863" cy="936625"/>
          </a:xfrm>
        </p:spPr>
        <p:txBody>
          <a:bodyPr/>
          <a:lstStyle/>
          <a:p>
            <a:pPr marL="0" indent="0" algn="ctr"/>
            <a:r>
              <a:rPr lang="en-GB" sz="2800" dirty="0" smtClean="0"/>
              <a:t>Progress </a:t>
            </a:r>
            <a:r>
              <a:rPr lang="en-GB" sz="2800" dirty="0" smtClean="0"/>
              <a:t>towards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90-90-90 targets in </a:t>
            </a:r>
            <a:r>
              <a:rPr lang="en-GB" sz="2800" dirty="0"/>
              <a:t>the </a:t>
            </a:r>
            <a:r>
              <a:rPr lang="en-GB" sz="2800" dirty="0" smtClean="0"/>
              <a:t>EU/EEA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6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0675" y="3212976"/>
            <a:ext cx="8352928" cy="34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spcBef>
                <a:spcPts val="1200"/>
              </a:spcBef>
              <a:buNone/>
              <a:defRPr/>
            </a:pPr>
            <a:endParaRPr lang="en-US" sz="1200" b="0" kern="0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55" y="1332331"/>
            <a:ext cx="5657767" cy="53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EDC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EDCT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0675" y="3212976"/>
            <a:ext cx="8352928" cy="34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spcBef>
                <a:spcPts val="1200"/>
              </a:spcBef>
              <a:buNone/>
              <a:defRPr/>
            </a:pPr>
            <a:endParaRPr lang="en-US" sz="1200" b="0" kern="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" y="2350824"/>
            <a:ext cx="9035480" cy="43170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2339" y="1268760"/>
            <a:ext cx="8229600" cy="936625"/>
          </a:xfrm>
        </p:spPr>
        <p:txBody>
          <a:bodyPr/>
          <a:lstStyle/>
          <a:p>
            <a:pPr algn="ctr"/>
            <a:r>
              <a:rPr lang="fr-CH" dirty="0" smtClean="0"/>
              <a:t>The </a:t>
            </a:r>
            <a:r>
              <a:rPr lang="fr-CH" dirty="0" err="1" smtClean="0"/>
              <a:t>Abrigado</a:t>
            </a:r>
            <a:r>
              <a:rPr lang="fr-CH" dirty="0" smtClean="0"/>
              <a:t> in Luxembourg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0675" y="3212976"/>
            <a:ext cx="8352928" cy="34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spcBef>
                <a:spcPts val="1200"/>
              </a:spcBef>
              <a:buNone/>
              <a:defRPr/>
            </a:pPr>
            <a:endParaRPr lang="en-US" sz="1200" b="0" kern="0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7" y="1628800"/>
            <a:ext cx="4323913" cy="25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1514"/>
            <a:ext cx="403244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EDC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EDCT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DCT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Image result for The European and Developing Countries Clinical Trial Partn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34" y="3290987"/>
            <a:ext cx="3074276" cy="30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5" y="5343163"/>
            <a:ext cx="3511694" cy="10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36463"/>
            <a:ext cx="2200275" cy="9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9713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65795"/>
            <a:ext cx="8229600" cy="3816350"/>
          </a:xfrm>
        </p:spPr>
        <p:txBody>
          <a:bodyPr/>
          <a:lstStyle/>
          <a:p>
            <a:pPr indent="0" algn="ctr">
              <a:buFont typeface="Arial" pitchFamily="34" charset="0"/>
              <a:buNone/>
              <a:defRPr/>
            </a:pPr>
            <a:r>
              <a:rPr lang="en-GB" sz="3600" b="1" i="0" dirty="0" smtClean="0">
                <a:solidFill>
                  <a:srgbClr val="3166CF"/>
                </a:solidFill>
              </a:rPr>
              <a:t>Thank you! </a:t>
            </a:r>
          </a:p>
          <a:p>
            <a:pPr indent="0" algn="ctr">
              <a:buFont typeface="Arial" pitchFamily="34" charset="0"/>
              <a:buNone/>
              <a:defRPr/>
            </a:pPr>
            <a:endParaRPr lang="en-GB" sz="3200" b="1" i="0" dirty="0" smtClean="0">
              <a:solidFill>
                <a:srgbClr val="3166CF"/>
              </a:solidFill>
            </a:endParaRPr>
          </a:p>
          <a:p>
            <a:pPr indent="0" algn="ctr">
              <a:buFont typeface="Arial" pitchFamily="34" charset="0"/>
              <a:buNone/>
              <a:defRPr/>
            </a:pPr>
            <a:endParaRPr lang="en-GB" sz="3200" dirty="0" smtClean="0">
              <a:solidFill>
                <a:srgbClr val="FFC00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en-GB" sz="3200" dirty="0" smtClean="0">
                <a:solidFill>
                  <a:srgbClr val="FFC000"/>
                </a:solidFill>
              </a:rPr>
              <a:t>		</a:t>
            </a:r>
          </a:p>
          <a:p>
            <a:pPr indent="0">
              <a:buFont typeface="Arial" pitchFamily="34" charset="0"/>
              <a:buNone/>
              <a:defRPr/>
            </a:pPr>
            <a:endParaRPr lang="en-GB" sz="3200" dirty="0" smtClean="0">
              <a:solidFill>
                <a:srgbClr val="FFC00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2D5EC1"/>
                </a:solidFill>
              </a:rPr>
              <a:t>            @V_Andriukaitis 	 </a:t>
            </a:r>
            <a:r>
              <a:rPr lang="en-GB" sz="1800" dirty="0" err="1" smtClean="0">
                <a:solidFill>
                  <a:srgbClr val="2D5EC1"/>
                </a:solidFill>
              </a:rPr>
              <a:t>facebook.com</a:t>
            </a:r>
            <a:r>
              <a:rPr lang="en-GB" sz="1800" dirty="0" smtClean="0">
                <a:solidFill>
                  <a:srgbClr val="2D5EC1"/>
                </a:solidFill>
              </a:rPr>
              <a:t>/</a:t>
            </a:r>
            <a:r>
              <a:rPr lang="en-GB" sz="1800" dirty="0" err="1" smtClean="0">
                <a:solidFill>
                  <a:srgbClr val="2D5EC1"/>
                </a:solidFill>
              </a:rPr>
              <a:t>vytenisandriukaitis</a:t>
            </a:r>
            <a:endParaRPr lang="en-GB" sz="1800" dirty="0" smtClean="0">
              <a:solidFill>
                <a:srgbClr val="2D5EC1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fr-BE" dirty="0" smtClean="0"/>
          </a:p>
          <a:p>
            <a:pPr>
              <a:defRPr/>
            </a:pPr>
            <a:endParaRPr lang="fr-BE" dirty="0"/>
          </a:p>
          <a:p>
            <a:pPr>
              <a:defRPr/>
            </a:pPr>
            <a:endParaRPr lang="fr-BE" dirty="0" smtClean="0"/>
          </a:p>
          <a:p>
            <a:pPr>
              <a:defRPr/>
            </a:pPr>
            <a:endParaRPr lang="fr-BE" dirty="0"/>
          </a:p>
          <a:p>
            <a:pPr>
              <a:defRPr/>
            </a:pPr>
            <a:endParaRPr lang="fr-BE" dirty="0" smtClean="0"/>
          </a:p>
          <a:p>
            <a:pPr>
              <a:defRPr/>
            </a:pPr>
            <a:endParaRPr lang="fr-BE" dirty="0" smtClean="0"/>
          </a:p>
          <a:p>
            <a:pPr>
              <a:defRPr/>
            </a:pPr>
            <a:endParaRPr lang="fr-BE" sz="1100" dirty="0" smtClean="0"/>
          </a:p>
          <a:p>
            <a:pPr>
              <a:defRPr/>
            </a:pPr>
            <a:endParaRPr lang="fr-BE" sz="1100" dirty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98" y="3673970"/>
            <a:ext cx="8397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36539"/>
            <a:ext cx="944116" cy="9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489</TotalTime>
  <Words>30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IMPLEMENTING THE SDG AGENDA  TO LEAVE NO ONE BEHIND   INNOVATIONS IN EUROPE ON THE FAST TRACK TO ENDING AIDS</vt:lpstr>
      <vt:lpstr>Progress towards 90-90-90 targets in the EU/EEA</vt:lpstr>
      <vt:lpstr>PowerPoint Presentation</vt:lpstr>
      <vt:lpstr>The Abrigado in Luxembourg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SION Jean-Luc (SANCO)</dc:creator>
  <cp:lastModifiedBy>KIRRANE Neill (SANTE)</cp:lastModifiedBy>
  <cp:revision>21</cp:revision>
  <dcterms:created xsi:type="dcterms:W3CDTF">2018-07-10T07:49:37Z</dcterms:created>
  <dcterms:modified xsi:type="dcterms:W3CDTF">2018-07-17T10:49:52Z</dcterms:modified>
</cp:coreProperties>
</file>